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4" r:id="rId9"/>
    <p:sldId id="262" r:id="rId10"/>
    <p:sldId id="263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29"/>
  </p:normalViewPr>
  <p:slideViewPr>
    <p:cSldViewPr snapToGrid="0" snapToObjects="1">
      <p:cViewPr varScale="1">
        <p:scale>
          <a:sx n="109" d="100"/>
          <a:sy n="109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043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-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396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7994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98928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979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9322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s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5414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4424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991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7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51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829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851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61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6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452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79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10/23/20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7765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aw.githubusercontent.com/openstate/hackdetoekomst/master/datablog/nlmaps-stages/cbs_pc4_2017.geo.json" TargetMode="External"/><Relationship Id="rId3" Type="http://schemas.openxmlformats.org/officeDocument/2006/relationships/hyperlink" Target="https://github.com/bobdenotter/4pp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sz="3200" dirty="0" smtClean="0"/>
              <a:t>Interactive </a:t>
            </a:r>
            <a:r>
              <a:rPr lang="nl-NL" sz="3200" dirty="0" err="1" smtClean="0"/>
              <a:t>city</a:t>
            </a:r>
            <a:r>
              <a:rPr lang="nl-NL" sz="3200" dirty="0" smtClean="0"/>
              <a:t>-map –</a:t>
            </a:r>
            <a:br>
              <a:rPr lang="nl-NL" sz="3200" dirty="0" smtClean="0"/>
            </a:br>
            <a:r>
              <a:rPr lang="nl-NL" sz="3200" dirty="0" smtClean="0"/>
              <a:t>opening a high-end restaurant in Rotterdam</a:t>
            </a:r>
            <a:endParaRPr lang="nl-NL" sz="3200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err="1" smtClean="0"/>
              <a:t>Capstone</a:t>
            </a:r>
            <a:r>
              <a:rPr lang="nl-NL" dirty="0" smtClean="0"/>
              <a:t> Project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82165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3687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Figure 5. Choropleth – Rotterdam - Restaurants</a:t>
            </a:r>
            <a:endParaRPr lang="nl-NL" dirty="0"/>
          </a:p>
        </p:txBody>
      </p:sp>
      <p:pic>
        <p:nvPicPr>
          <p:cNvPr id="6" name="Afbeelding 5"/>
          <p:cNvPicPr/>
          <p:nvPr/>
        </p:nvPicPr>
        <p:blipFill>
          <a:blip r:embed="rId2"/>
          <a:stretch>
            <a:fillRect/>
          </a:stretch>
        </p:blipFill>
        <p:spPr>
          <a:xfrm>
            <a:off x="2608796" y="2713672"/>
            <a:ext cx="5756910" cy="295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382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Conclusion</a:t>
            </a:r>
            <a:r>
              <a:rPr lang="nl-NL" dirty="0" smtClean="0"/>
              <a:t> (1/2)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403896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All </a:t>
            </a:r>
            <a:r>
              <a:rPr lang="en-GB" dirty="0"/>
              <a:t>the </a:t>
            </a:r>
            <a:r>
              <a:rPr lang="en-GB" dirty="0" err="1"/>
              <a:t>postalcodes</a:t>
            </a:r>
            <a:r>
              <a:rPr lang="en-GB" dirty="0"/>
              <a:t> are inspected and not one of the </a:t>
            </a:r>
            <a:r>
              <a:rPr lang="en-GB" dirty="0" err="1"/>
              <a:t>postalcodes</a:t>
            </a:r>
            <a:r>
              <a:rPr lang="en-GB" dirty="0"/>
              <a:t> actually did satisfy all criteria</a:t>
            </a:r>
            <a:r>
              <a:rPr lang="nl-NL" dirty="0"/>
              <a:t> </a:t>
            </a:r>
            <a:endParaRPr lang="nl-NL" dirty="0" smtClean="0"/>
          </a:p>
          <a:p>
            <a:r>
              <a:rPr lang="en-GB" dirty="0"/>
              <a:t>As the allure of the area is of vital importance in the location of a high-end restaurant the housing prise and income of the area is placed highest </a:t>
            </a:r>
            <a:r>
              <a:rPr lang="en-GB" dirty="0" smtClean="0"/>
              <a:t>priority</a:t>
            </a:r>
            <a:endParaRPr lang="nl-NL" dirty="0" smtClean="0"/>
          </a:p>
          <a:p>
            <a:r>
              <a:rPr lang="en-GB" dirty="0"/>
              <a:t>Having that set, the criteria were than prioritized as below with priority from high to </a:t>
            </a:r>
            <a:r>
              <a:rPr lang="en-GB" dirty="0" smtClean="0"/>
              <a:t>low</a:t>
            </a:r>
            <a:r>
              <a:rPr lang="nl-NL" dirty="0" smtClean="0"/>
              <a:t> 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 err="1"/>
              <a:t>Postalcode</a:t>
            </a:r>
            <a:r>
              <a:rPr lang="en-GB" dirty="0"/>
              <a:t> area with high average housing prizes</a:t>
            </a:r>
            <a:endParaRPr lang="nl-NL" sz="2600" dirty="0"/>
          </a:p>
          <a:p>
            <a:pPr marL="1371600" lvl="2" indent="-457200">
              <a:buFont typeface="+mj-lt"/>
              <a:buAutoNum type="arabicPeriod"/>
            </a:pPr>
            <a:r>
              <a:rPr lang="en-GB" dirty="0" err="1"/>
              <a:t>Postalcode</a:t>
            </a:r>
            <a:r>
              <a:rPr lang="en-GB" dirty="0"/>
              <a:t> area with high income (determined by low governmental financial aid)</a:t>
            </a:r>
            <a:endParaRPr lang="nl-NL" sz="2600" dirty="0"/>
          </a:p>
          <a:p>
            <a:pPr marL="1371600" lvl="2" indent="-457200">
              <a:buFont typeface="+mj-lt"/>
              <a:buAutoNum type="arabicPeriod"/>
            </a:pPr>
            <a:r>
              <a:rPr lang="en-GB" dirty="0" err="1"/>
              <a:t>Postalcode</a:t>
            </a:r>
            <a:r>
              <a:rPr lang="en-GB" dirty="0"/>
              <a:t> area with low competition by other restaurants (determined by # restaurants)</a:t>
            </a:r>
            <a:endParaRPr lang="nl-NL" sz="2600" dirty="0"/>
          </a:p>
          <a:p>
            <a:pPr marL="1371600" lvl="2" indent="-457200">
              <a:buFont typeface="+mj-lt"/>
              <a:buAutoNum type="arabicPeriod"/>
            </a:pPr>
            <a:r>
              <a:rPr lang="en-GB" dirty="0" err="1"/>
              <a:t>Postalcode</a:t>
            </a:r>
            <a:r>
              <a:rPr lang="en-GB" dirty="0"/>
              <a:t> area with high population density</a:t>
            </a:r>
            <a:endParaRPr lang="nl-NL" sz="2600" dirty="0"/>
          </a:p>
          <a:p>
            <a:pPr marL="1371600" lvl="2" indent="-457200">
              <a:buFont typeface="+mj-lt"/>
              <a:buAutoNum type="arabicPeriod"/>
            </a:pPr>
            <a:r>
              <a:rPr lang="en-GB" dirty="0" err="1"/>
              <a:t>Postalcode</a:t>
            </a:r>
            <a:r>
              <a:rPr lang="en-GB" dirty="0"/>
              <a:t> area with high concentration of potential customers aged 24-44</a:t>
            </a:r>
            <a:endParaRPr lang="nl-NL" sz="2600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38041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Conclusion</a:t>
            </a:r>
            <a:r>
              <a:rPr lang="nl-NL" dirty="0" smtClean="0"/>
              <a:t> (2/2)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According to the analysis it is stated to best open the high-end restaurant is </a:t>
            </a:r>
            <a:r>
              <a:rPr lang="en-GB" dirty="0" err="1"/>
              <a:t>postalcode</a:t>
            </a:r>
            <a:r>
              <a:rPr lang="en-GB" dirty="0"/>
              <a:t> area </a:t>
            </a:r>
            <a:r>
              <a:rPr lang="en-GB" b="1" dirty="0"/>
              <a:t>3016</a:t>
            </a:r>
            <a:endParaRPr lang="nl-NL" b="1" dirty="0"/>
          </a:p>
          <a:p>
            <a:r>
              <a:rPr lang="en-GB" dirty="0"/>
              <a:t>This is derived from comparing the outcomes on the map with the desired demographics and competition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8541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General </a:t>
            </a:r>
            <a:r>
              <a:rPr lang="nl-NL" dirty="0" err="1" smtClean="0"/>
              <a:t>Aim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Deliverable of Project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aim of this data-analysis is to create a city-map visualisation of public data to generate insights helpful in determining a variety of questions</a:t>
            </a:r>
            <a:r>
              <a:rPr lang="en-GB" dirty="0" smtClean="0"/>
              <a:t>.</a:t>
            </a:r>
          </a:p>
          <a:p>
            <a:r>
              <a:rPr lang="en-GB" dirty="0"/>
              <a:t>The deliverable of the project is an interactive city-map of a city of choice in the Netherlands stating the demographical and venue characteristics values per postcode. </a:t>
            </a:r>
            <a:r>
              <a:rPr lang="nl-NL" dirty="0" smtClean="0"/>
              <a:t>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55253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Project </a:t>
            </a:r>
            <a:r>
              <a:rPr lang="nl-NL" dirty="0" err="1" smtClean="0"/>
              <a:t>specific</a:t>
            </a:r>
            <a:r>
              <a:rPr lang="nl-NL" dirty="0" smtClean="0"/>
              <a:t> case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demonstration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For this </a:t>
            </a:r>
            <a:r>
              <a:rPr lang="en-GB" dirty="0" smtClean="0"/>
              <a:t>report </a:t>
            </a:r>
            <a:r>
              <a:rPr lang="en-GB" dirty="0"/>
              <a:t>the city-map will generate helpful insights in determining potential locations to open a new high-end restaurant in the Rotterdam. </a:t>
            </a:r>
            <a:endParaRPr lang="en-GB" dirty="0" smtClean="0"/>
          </a:p>
          <a:p>
            <a:r>
              <a:rPr lang="en-GB" dirty="0"/>
              <a:t>The restaurant customer segment will target customers aged 25-44.</a:t>
            </a:r>
            <a:r>
              <a:rPr lang="nl-NL" dirty="0"/>
              <a:t> </a:t>
            </a:r>
            <a:endParaRPr lang="nl-NL" dirty="0" smtClean="0"/>
          </a:p>
          <a:p>
            <a:r>
              <a:rPr lang="en-GB" dirty="0"/>
              <a:t>The criteria to determine the ideal area based on </a:t>
            </a:r>
            <a:r>
              <a:rPr lang="en-GB" dirty="0" err="1"/>
              <a:t>postalcode</a:t>
            </a:r>
            <a:r>
              <a:rPr lang="en-GB" dirty="0"/>
              <a:t> to open a high-end restaurant are: </a:t>
            </a:r>
            <a:endParaRPr lang="en-GB" dirty="0" smtClean="0"/>
          </a:p>
          <a:p>
            <a:pPr lvl="2"/>
            <a:r>
              <a:rPr lang="en-GB" dirty="0" err="1"/>
              <a:t>Postalcode</a:t>
            </a:r>
            <a:r>
              <a:rPr lang="en-GB" dirty="0"/>
              <a:t> area with high population density</a:t>
            </a:r>
            <a:endParaRPr lang="nl-NL" sz="2600" dirty="0"/>
          </a:p>
          <a:p>
            <a:pPr lvl="2"/>
            <a:r>
              <a:rPr lang="en-GB" dirty="0" err="1"/>
              <a:t>Postalcode</a:t>
            </a:r>
            <a:r>
              <a:rPr lang="en-GB" dirty="0"/>
              <a:t> area with high concentration of potential customers aged 24-44</a:t>
            </a:r>
            <a:endParaRPr lang="nl-NL" sz="2600" dirty="0"/>
          </a:p>
          <a:p>
            <a:pPr lvl="2"/>
            <a:r>
              <a:rPr lang="en-GB" dirty="0" err="1"/>
              <a:t>Postalcode</a:t>
            </a:r>
            <a:r>
              <a:rPr lang="en-GB" dirty="0"/>
              <a:t> area with high average housing prizes</a:t>
            </a:r>
            <a:endParaRPr lang="nl-NL" sz="2600" dirty="0"/>
          </a:p>
          <a:p>
            <a:pPr lvl="2"/>
            <a:r>
              <a:rPr lang="en-GB" dirty="0" err="1"/>
              <a:t>Postalcode</a:t>
            </a:r>
            <a:r>
              <a:rPr lang="en-GB" dirty="0"/>
              <a:t> area with high income (determined by low governmental financial aid)</a:t>
            </a:r>
            <a:endParaRPr lang="nl-NL" sz="2600" dirty="0"/>
          </a:p>
          <a:p>
            <a:pPr lvl="2"/>
            <a:r>
              <a:rPr lang="en-GB" dirty="0" err="1"/>
              <a:t>Postalcode</a:t>
            </a:r>
            <a:r>
              <a:rPr lang="en-GB" dirty="0"/>
              <a:t> area with low competition by other restaurants (determined by # restaurants)</a:t>
            </a:r>
            <a:endParaRPr lang="nl-NL" sz="2600" dirty="0"/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67387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Data </a:t>
            </a:r>
            <a:r>
              <a:rPr lang="nl-NL" dirty="0" err="1" smtClean="0"/>
              <a:t>collection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 dirty="0" err="1" smtClean="0"/>
              <a:t>Borough</a:t>
            </a:r>
            <a:r>
              <a:rPr lang="nl-NL" dirty="0" smtClean="0"/>
              <a:t> data </a:t>
            </a:r>
          </a:p>
          <a:p>
            <a:pPr lvl="1"/>
            <a:r>
              <a:rPr lang="nl-NL" dirty="0" err="1" smtClean="0"/>
              <a:t>Primary</a:t>
            </a:r>
            <a:r>
              <a:rPr lang="nl-NL" dirty="0" smtClean="0"/>
              <a:t> source – Dutch Central Bureau </a:t>
            </a:r>
            <a:r>
              <a:rPr lang="nl-NL" dirty="0" err="1" smtClean="0"/>
              <a:t>Statistics</a:t>
            </a:r>
            <a:endParaRPr lang="nl-NL" dirty="0" smtClean="0"/>
          </a:p>
          <a:p>
            <a:r>
              <a:rPr lang="nl-NL" dirty="0" err="1" smtClean="0"/>
              <a:t>Demographic</a:t>
            </a:r>
            <a:r>
              <a:rPr lang="nl-NL" dirty="0" smtClean="0"/>
              <a:t> data</a:t>
            </a:r>
          </a:p>
          <a:p>
            <a:pPr lvl="1"/>
            <a:r>
              <a:rPr lang="nl-NL" dirty="0" err="1"/>
              <a:t>Primary</a:t>
            </a:r>
            <a:r>
              <a:rPr lang="nl-NL" dirty="0"/>
              <a:t> source – Dutch Central Bureau </a:t>
            </a:r>
            <a:r>
              <a:rPr lang="nl-NL" dirty="0" err="1" smtClean="0"/>
              <a:t>Statistics</a:t>
            </a:r>
            <a:endParaRPr lang="nl-NL" dirty="0" smtClean="0"/>
          </a:p>
          <a:p>
            <a:r>
              <a:rPr lang="nl-NL" dirty="0" err="1" smtClean="0"/>
              <a:t>Venue</a:t>
            </a:r>
            <a:r>
              <a:rPr lang="nl-NL" dirty="0" smtClean="0"/>
              <a:t> data</a:t>
            </a:r>
          </a:p>
          <a:p>
            <a:pPr lvl="1"/>
            <a:r>
              <a:rPr lang="nl-NL" dirty="0" err="1" smtClean="0"/>
              <a:t>Primary</a:t>
            </a:r>
            <a:r>
              <a:rPr lang="nl-NL" dirty="0" smtClean="0"/>
              <a:t> source – </a:t>
            </a:r>
            <a:r>
              <a:rPr lang="nl-NL" dirty="0" err="1" smtClean="0"/>
              <a:t>FourSquare</a:t>
            </a:r>
            <a:r>
              <a:rPr lang="nl-NL" dirty="0" smtClean="0"/>
              <a:t> IPA</a:t>
            </a:r>
          </a:p>
          <a:p>
            <a:r>
              <a:rPr lang="nl-NL" dirty="0" smtClean="0"/>
              <a:t>Map latitude </a:t>
            </a:r>
            <a:r>
              <a:rPr lang="nl-NL" dirty="0" err="1" smtClean="0"/>
              <a:t>and</a:t>
            </a:r>
            <a:r>
              <a:rPr lang="nl-NL" dirty="0" smtClean="0"/>
              <a:t> longitude data</a:t>
            </a:r>
          </a:p>
          <a:p>
            <a:pPr lvl="1"/>
            <a:r>
              <a:rPr lang="nl-NL" dirty="0" err="1" smtClean="0"/>
              <a:t>Primary</a:t>
            </a:r>
            <a:r>
              <a:rPr lang="nl-NL" dirty="0" smtClean="0"/>
              <a:t> source - </a:t>
            </a:r>
            <a:r>
              <a:rPr lang="nl-NL" dirty="0">
                <a:hlinkClick r:id="rId2"/>
              </a:rPr>
              <a:t>https://</a:t>
            </a:r>
            <a:r>
              <a:rPr lang="nl-NL" dirty="0" smtClean="0">
                <a:hlinkClick r:id="rId2"/>
              </a:rPr>
              <a:t>raw.githubusercontent.com/openstate/hackdetoekomst/master/datablog/nlmaps-stages/cbs_pc4_2017.geo.json</a:t>
            </a:r>
            <a:r>
              <a:rPr lang="nl-NL" dirty="0" smtClean="0"/>
              <a:t> </a:t>
            </a:r>
          </a:p>
          <a:p>
            <a:pPr lvl="1"/>
            <a:r>
              <a:rPr lang="nl-NL" dirty="0" err="1" smtClean="0"/>
              <a:t>Secondary</a:t>
            </a:r>
            <a:r>
              <a:rPr lang="nl-NL" dirty="0" smtClean="0"/>
              <a:t> source - </a:t>
            </a:r>
            <a:r>
              <a:rPr lang="nl-NL" u="sng" dirty="0">
                <a:hlinkClick r:id="rId3"/>
              </a:rPr>
              <a:t>https://github.com/bobdenotter/4pp</a:t>
            </a:r>
            <a:r>
              <a:rPr lang="nl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8649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Methodology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nl-NL" dirty="0"/>
              <a:t># PART A - PREPARE THE DATASET FOR [CITY</a:t>
            </a:r>
            <a:r>
              <a:rPr lang="nl-NL" dirty="0" smtClean="0"/>
              <a:t>]</a:t>
            </a:r>
          </a:p>
          <a:p>
            <a:pPr lvl="1"/>
            <a:r>
              <a:rPr lang="en-GB" dirty="0"/>
              <a:t>The first part is created to prepare the dataset for the city. </a:t>
            </a:r>
            <a:endParaRPr lang="nl-NL" dirty="0" smtClean="0"/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# PART B - CREATE CHOROPLETH MAP TO VISUALISE THE DATASET FOR [CITY</a:t>
            </a:r>
            <a:r>
              <a:rPr lang="nl-NL" dirty="0" smtClean="0"/>
              <a:t>]</a:t>
            </a:r>
          </a:p>
          <a:p>
            <a:pPr lvl="1"/>
            <a:r>
              <a:rPr lang="en-GB" dirty="0"/>
              <a:t>In the second part of the code the map is created and the first visualisation technique ‘choropleth mapping’ is coded to visualise the demographics of each </a:t>
            </a:r>
            <a:r>
              <a:rPr lang="en-GB" dirty="0" err="1"/>
              <a:t>postalcode</a:t>
            </a:r>
            <a:r>
              <a:rPr lang="en-GB" dirty="0"/>
              <a:t> of the city. </a:t>
            </a:r>
            <a:endParaRPr lang="nl-NL" dirty="0"/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# PART C - ADD MARKERS TO [CITY] </a:t>
            </a:r>
            <a:r>
              <a:rPr lang="nl-NL" dirty="0" smtClean="0"/>
              <a:t>MAP</a:t>
            </a:r>
          </a:p>
          <a:p>
            <a:pPr lvl="1"/>
            <a:r>
              <a:rPr lang="en-GB" dirty="0"/>
              <a:t>In the third part of the code the venue data is derived from </a:t>
            </a:r>
            <a:r>
              <a:rPr lang="en-GB" dirty="0" err="1"/>
              <a:t>FourSquare</a:t>
            </a:r>
            <a:r>
              <a:rPr lang="en-GB" dirty="0"/>
              <a:t> and based on this dataset the markers are added to the city-map. </a:t>
            </a:r>
            <a:endParaRPr lang="nl-NL" dirty="0"/>
          </a:p>
          <a:p>
            <a:pPr marL="457200" indent="-457200">
              <a:buFont typeface="+mj-lt"/>
              <a:buAutoNum type="arabicPeriod"/>
            </a:pPr>
            <a:r>
              <a:rPr lang="nl-NL" dirty="0"/>
              <a:t># PART D </a:t>
            </a:r>
            <a:r>
              <a:rPr lang="nl-NL" dirty="0" smtClean="0"/>
              <a:t>- </a:t>
            </a:r>
            <a:r>
              <a:rPr lang="nl-NL" dirty="0"/>
              <a:t>SHOW </a:t>
            </a:r>
            <a:r>
              <a:rPr lang="nl-NL" dirty="0" smtClean="0"/>
              <a:t>RESULTS</a:t>
            </a:r>
          </a:p>
          <a:p>
            <a:pPr lvl="1"/>
            <a:r>
              <a:rPr lang="nl-NL" dirty="0"/>
              <a:t>In </a:t>
            </a:r>
            <a:r>
              <a:rPr lang="nl-NL" dirty="0" err="1"/>
              <a:t>the</a:t>
            </a:r>
            <a:r>
              <a:rPr lang="nl-NL" dirty="0"/>
              <a:t> last part of </a:t>
            </a:r>
            <a:r>
              <a:rPr lang="nl-NL" dirty="0" err="1"/>
              <a:t>the</a:t>
            </a:r>
            <a:r>
              <a:rPr lang="nl-NL" dirty="0"/>
              <a:t> code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interactive</a:t>
            </a:r>
            <a:r>
              <a:rPr lang="nl-NL" dirty="0"/>
              <a:t> </a:t>
            </a:r>
            <a:r>
              <a:rPr lang="nl-NL" dirty="0" err="1"/>
              <a:t>city</a:t>
            </a:r>
            <a:r>
              <a:rPr lang="nl-NL" dirty="0"/>
              <a:t>-map is </a:t>
            </a:r>
            <a:r>
              <a:rPr lang="nl-NL" dirty="0" err="1"/>
              <a:t>saved</a:t>
            </a:r>
            <a:r>
              <a:rPr lang="nl-NL" dirty="0"/>
              <a:t> as .html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opened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webbrowser. </a:t>
            </a:r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039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3687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Figure </a:t>
            </a:r>
            <a:r>
              <a:rPr lang="en-GB" dirty="0"/>
              <a:t>1. Choropleth – Rotterdam - Population </a:t>
            </a:r>
            <a:r>
              <a:rPr lang="en-GB" dirty="0" err="1" smtClean="0"/>
              <a:t>Denisty</a:t>
            </a:r>
            <a:endParaRPr lang="nl-NL" dirty="0"/>
          </a:p>
        </p:txBody>
      </p:sp>
      <p:pic>
        <p:nvPicPr>
          <p:cNvPr id="4" name="Afbeelding 3"/>
          <p:cNvPicPr/>
          <p:nvPr/>
        </p:nvPicPr>
        <p:blipFill>
          <a:blip r:embed="rId2"/>
          <a:stretch>
            <a:fillRect/>
          </a:stretch>
        </p:blipFill>
        <p:spPr>
          <a:xfrm>
            <a:off x="2608796" y="2642742"/>
            <a:ext cx="5756910" cy="294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676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3687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Figure </a:t>
            </a:r>
            <a:r>
              <a:rPr lang="en-GB" dirty="0"/>
              <a:t>2</a:t>
            </a:r>
            <a:r>
              <a:rPr lang="en-GB" dirty="0" smtClean="0"/>
              <a:t>. </a:t>
            </a:r>
            <a:r>
              <a:rPr lang="en-GB" dirty="0"/>
              <a:t>Choropleth – Rotterdam </a:t>
            </a:r>
            <a:r>
              <a:rPr lang="en-GB" dirty="0" smtClean="0"/>
              <a:t>– Age 25-44</a:t>
            </a:r>
            <a:endParaRPr lang="nl-NL" dirty="0"/>
          </a:p>
        </p:txBody>
      </p:sp>
      <p:pic>
        <p:nvPicPr>
          <p:cNvPr id="5" name="Afbeelding 4"/>
          <p:cNvPicPr/>
          <p:nvPr/>
        </p:nvPicPr>
        <p:blipFill>
          <a:blip r:embed="rId2"/>
          <a:stretch>
            <a:fillRect/>
          </a:stretch>
        </p:blipFill>
        <p:spPr>
          <a:xfrm>
            <a:off x="2608796" y="2704807"/>
            <a:ext cx="5756910" cy="2948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828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3687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/>
              <a:t>Figure </a:t>
            </a:r>
            <a:r>
              <a:rPr lang="en-GB" dirty="0" smtClean="0"/>
              <a:t>3. </a:t>
            </a:r>
            <a:r>
              <a:rPr lang="en-GB" dirty="0"/>
              <a:t>Choropleth – Rotterdam - House prize</a:t>
            </a:r>
            <a:endParaRPr lang="nl-NL" dirty="0"/>
          </a:p>
        </p:txBody>
      </p:sp>
      <p:pic>
        <p:nvPicPr>
          <p:cNvPr id="8" name="Afbeelding 7"/>
          <p:cNvPicPr/>
          <p:nvPr/>
        </p:nvPicPr>
        <p:blipFill>
          <a:blip r:embed="rId2"/>
          <a:stretch>
            <a:fillRect/>
          </a:stretch>
        </p:blipFill>
        <p:spPr>
          <a:xfrm>
            <a:off x="2608796" y="2704195"/>
            <a:ext cx="5756910" cy="292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658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36872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Figure 4. </a:t>
            </a:r>
            <a:r>
              <a:rPr lang="en-GB" dirty="0"/>
              <a:t>Choropleth – Rotterdam – </a:t>
            </a:r>
            <a:r>
              <a:rPr lang="en-GB" dirty="0" smtClean="0"/>
              <a:t>Financial aid</a:t>
            </a:r>
            <a:endParaRPr lang="nl-NL" dirty="0"/>
          </a:p>
        </p:txBody>
      </p:sp>
      <p:pic>
        <p:nvPicPr>
          <p:cNvPr id="5" name="Afbeelding 4"/>
          <p:cNvPicPr/>
          <p:nvPr/>
        </p:nvPicPr>
        <p:blipFill>
          <a:blip r:embed="rId2"/>
          <a:stretch>
            <a:fillRect/>
          </a:stretch>
        </p:blipFill>
        <p:spPr>
          <a:xfrm>
            <a:off x="2608796" y="2707982"/>
            <a:ext cx="5756910" cy="294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915706"/>
      </p:ext>
    </p:extLst>
  </p:cSld>
  <p:clrMapOvr>
    <a:masterClrMapping/>
  </p:clrMapOvr>
</p:sld>
</file>

<file path=ppt/theme/theme1.xml><?xml version="1.0" encoding="utf-8"?>
<a:theme xmlns:a="http://schemas.openxmlformats.org/drawingml/2006/main" name="Berlijn">
  <a:themeElements>
    <a:clrScheme name="Berlij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j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j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16</TotalTime>
  <Words>552</Words>
  <Application>Microsoft Macintosh PowerPoint</Application>
  <PresentationFormat>Breedbeeld</PresentationFormat>
  <Paragraphs>95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5" baseType="lpstr">
      <vt:lpstr>Trebuchet MS</vt:lpstr>
      <vt:lpstr>Arial</vt:lpstr>
      <vt:lpstr>Berlijn</vt:lpstr>
      <vt:lpstr>Interactive city-map – opening a high-end restaurant in Rotterdam</vt:lpstr>
      <vt:lpstr>General Aim and Deliverable of Project</vt:lpstr>
      <vt:lpstr>Project specific case for demonstration</vt:lpstr>
      <vt:lpstr>Data collection</vt:lpstr>
      <vt:lpstr>Methodology</vt:lpstr>
      <vt:lpstr>Results</vt:lpstr>
      <vt:lpstr>Results</vt:lpstr>
      <vt:lpstr>Results</vt:lpstr>
      <vt:lpstr>Results</vt:lpstr>
      <vt:lpstr>Results</vt:lpstr>
      <vt:lpstr>Conclusion (1/2)</vt:lpstr>
      <vt:lpstr>Conclusion (2/2)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city-map – opening a high-end restaurant in Rotterdam</dc:title>
  <dc:creator>Nicole Hoogelander</dc:creator>
  <cp:lastModifiedBy>Nicole Hoogelander</cp:lastModifiedBy>
  <cp:revision>2</cp:revision>
  <dcterms:created xsi:type="dcterms:W3CDTF">2020-10-23T14:33:25Z</dcterms:created>
  <dcterms:modified xsi:type="dcterms:W3CDTF">2020-10-23T14:49:41Z</dcterms:modified>
</cp:coreProperties>
</file>

<file path=docProps/thumbnail.jpeg>
</file>